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808" r:id="rId2"/>
  </p:sldMasterIdLst>
  <p:notesMasterIdLst>
    <p:notesMasterId r:id="rId58"/>
  </p:notesMasterIdLst>
  <p:sldIdLst>
    <p:sldId id="828" r:id="rId3"/>
    <p:sldId id="791" r:id="rId4"/>
    <p:sldId id="792" r:id="rId5"/>
    <p:sldId id="793" r:id="rId6"/>
    <p:sldId id="794" r:id="rId7"/>
    <p:sldId id="795" r:id="rId8"/>
    <p:sldId id="796" r:id="rId9"/>
    <p:sldId id="797" r:id="rId10"/>
    <p:sldId id="798" r:id="rId11"/>
    <p:sldId id="799" r:id="rId12"/>
    <p:sldId id="802" r:id="rId13"/>
    <p:sldId id="803" r:id="rId14"/>
    <p:sldId id="805" r:id="rId15"/>
    <p:sldId id="806" r:id="rId16"/>
    <p:sldId id="807" r:id="rId17"/>
    <p:sldId id="808" r:id="rId18"/>
    <p:sldId id="809" r:id="rId19"/>
    <p:sldId id="811" r:id="rId20"/>
    <p:sldId id="813" r:id="rId21"/>
    <p:sldId id="814" r:id="rId22"/>
    <p:sldId id="815" r:id="rId23"/>
    <p:sldId id="824" r:id="rId24"/>
    <p:sldId id="816" r:id="rId25"/>
    <p:sldId id="771" r:id="rId26"/>
    <p:sldId id="817" r:id="rId27"/>
    <p:sldId id="754" r:id="rId28"/>
    <p:sldId id="772" r:id="rId29"/>
    <p:sldId id="774" r:id="rId30"/>
    <p:sldId id="840" r:id="rId31"/>
    <p:sldId id="836" r:id="rId32"/>
    <p:sldId id="756" r:id="rId33"/>
    <p:sldId id="757" r:id="rId34"/>
    <p:sldId id="830" r:id="rId35"/>
    <p:sldId id="832" r:id="rId36"/>
    <p:sldId id="833" r:id="rId37"/>
    <p:sldId id="834" r:id="rId38"/>
    <p:sldId id="758" r:id="rId39"/>
    <p:sldId id="759" r:id="rId40"/>
    <p:sldId id="760" r:id="rId41"/>
    <p:sldId id="761" r:id="rId42"/>
    <p:sldId id="762" r:id="rId43"/>
    <p:sldId id="763" r:id="rId44"/>
    <p:sldId id="764" r:id="rId45"/>
    <p:sldId id="801" r:id="rId46"/>
    <p:sldId id="783" r:id="rId47"/>
    <p:sldId id="776" r:id="rId48"/>
    <p:sldId id="765" r:id="rId49"/>
    <p:sldId id="825" r:id="rId50"/>
    <p:sldId id="826" r:id="rId51"/>
    <p:sldId id="819" r:id="rId52"/>
    <p:sldId id="818" r:id="rId53"/>
    <p:sldId id="838" r:id="rId54"/>
    <p:sldId id="839" r:id="rId55"/>
    <p:sldId id="827" r:id="rId56"/>
    <p:sldId id="841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=""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00"/>
    <a:srgbClr val="E0E0E0"/>
    <a:srgbClr val="353535"/>
    <a:srgbClr val="2B619C"/>
    <a:srgbClr val="4379B4"/>
    <a:srgbClr val="4278B3"/>
    <a:srgbClr val="3366CC"/>
    <a:srgbClr val="0066FF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85060" autoAdjust="0"/>
  </p:normalViewPr>
  <p:slideViewPr>
    <p:cSldViewPr snapToGrid="0">
      <p:cViewPr varScale="1">
        <p:scale>
          <a:sx n="98" d="100"/>
          <a:sy n="98" d="100"/>
        </p:scale>
        <p:origin x="-1080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9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7.8363050969215378E-2"/>
          <c:y val="0.12513612235312838"/>
          <c:w val="0.92158815084011936"/>
          <c:h val="0.6672189505723549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изменений обьема суточного диуреза (в мл.)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Исходно</c:v>
                </c:pt>
                <c:pt idx="1">
                  <c:v>3й день</c:v>
                </c:pt>
                <c:pt idx="2">
                  <c:v>5й день</c:v>
                </c:pt>
                <c:pt idx="3">
                  <c:v>10й день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778</c:v>
                </c:pt>
                <c:pt idx="1">
                  <c:v>1239</c:v>
                </c:pt>
                <c:pt idx="2">
                  <c:v>1586.7</c:v>
                </c:pt>
                <c:pt idx="3">
                  <c:v>1758.8</c:v>
                </c:pt>
              </c:numCache>
            </c:numRef>
          </c:val>
        </c:ser>
        <c:marker val="1"/>
        <c:axId val="352450432"/>
        <c:axId val="352451968"/>
      </c:lineChart>
      <c:catAx>
        <c:axId val="3524504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451968"/>
        <c:crosses val="autoZero"/>
        <c:auto val="1"/>
        <c:lblAlgn val="ctr"/>
        <c:lblOffset val="100"/>
      </c:catAx>
      <c:valAx>
        <c:axId val="352451968"/>
        <c:scaling>
          <c:orientation val="minMax"/>
        </c:scaling>
        <c:axPos val="l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45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3B80A-6B75-4E05-B026-C6467A75C782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ED189-DD24-4D1E-9404-1D960171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134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E%D0%BD%D0%BE%D1%81%D0%B0%D1%85%D0%B0%D1%80%D0%B8%D0%B4%D1%8B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%D0%9F%D0%BE%D0%BB%D0%B8%D1%81%D0%B0%D1%85%D0%B0%D1%80%D0%B8%D0%B4%D1%8B" TargetMode="External"/><Relationship Id="rId4" Type="http://schemas.openxmlformats.org/officeDocument/2006/relationships/hyperlink" Target="https://ru.wikipedia.org/wiki/%D0%93%D0%BB%D1%8E%D0%BA%D0%BE%D0%B7%D0%B0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303030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Поскольку беременность сама по себе является </a:t>
            </a:r>
            <a:r>
              <a:rPr lang="ru-RU" dirty="0" err="1" smtClean="0">
                <a:solidFill>
                  <a:srgbClr val="303030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иммунодефицитным</a:t>
            </a:r>
            <a:r>
              <a:rPr lang="ru-RU" dirty="0" smtClean="0">
                <a:solidFill>
                  <a:srgbClr val="303030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состоянием ей вдвойне необходима помощь в борьбе с ИМП</a:t>
            </a:r>
            <a:endParaRPr lang="ru-RU" dirty="0" smtClean="0"/>
          </a:p>
          <a:p>
            <a:r>
              <a:rPr lang="ru-RU" sz="1200" dirty="0" smtClean="0"/>
              <a:t>обезвоживание матери, снижение артериального давления, анемия и прямое действие бактериальных токсинов могут вызвать НКГМ. </a:t>
            </a:r>
            <a:r>
              <a:rPr lang="ru-RU" sz="1200" dirty="0" err="1" smtClean="0"/>
              <a:t>Яьни</a:t>
            </a:r>
            <a:r>
              <a:rPr lang="ru-RU" sz="1200" dirty="0" smtClean="0"/>
              <a:t> СЙИ </a:t>
            </a:r>
            <a:r>
              <a:rPr lang="ru-RU" sz="1200" dirty="0" err="1" smtClean="0"/>
              <a:t>хомиладорлик</a:t>
            </a:r>
            <a:r>
              <a:rPr lang="ru-RU" sz="1200" dirty="0" smtClean="0"/>
              <a:t> </a:t>
            </a:r>
            <a:r>
              <a:rPr lang="ru-RU" sz="1200" dirty="0" err="1" smtClean="0"/>
              <a:t>даврида</a:t>
            </a:r>
            <a:r>
              <a:rPr lang="ru-RU" sz="1200" dirty="0" smtClean="0"/>
              <a:t> </a:t>
            </a:r>
            <a:r>
              <a:rPr lang="ru-RU" sz="1200" dirty="0" err="1" smtClean="0"/>
              <a:t>хомиладорликнинг</a:t>
            </a:r>
            <a:r>
              <a:rPr lang="ru-RU" sz="1200" dirty="0" smtClean="0"/>
              <a:t> </a:t>
            </a:r>
            <a:r>
              <a:rPr lang="ru-RU" sz="1200" dirty="0" err="1" smtClean="0"/>
              <a:t>нормал</a:t>
            </a:r>
            <a:r>
              <a:rPr lang="ru-RU" sz="1200" dirty="0" smtClean="0"/>
              <a:t> </a:t>
            </a:r>
            <a:r>
              <a:rPr lang="ru-RU" sz="1200" dirty="0" err="1" smtClean="0"/>
              <a:t>кечишини</a:t>
            </a:r>
            <a:r>
              <a:rPr lang="ru-RU" sz="1200" dirty="0" smtClean="0"/>
              <a:t> издан </a:t>
            </a:r>
            <a:r>
              <a:rPr lang="ru-RU" sz="1200" dirty="0" err="1" smtClean="0"/>
              <a:t>чикариши</a:t>
            </a:r>
            <a:r>
              <a:rPr lang="ru-RU" sz="1200" dirty="0" smtClean="0"/>
              <a:t> </a:t>
            </a:r>
            <a:r>
              <a:rPr lang="ru-RU" sz="1200" dirty="0" err="1" smtClean="0"/>
              <a:t>мумкин</a:t>
            </a:r>
            <a:r>
              <a:rPr lang="ru-RU" sz="1200" dirty="0" smtClean="0"/>
              <a:t>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3607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E64BF-637B-4EAC-90CF-F3ABB19F9667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982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303030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Поскольку беременность сама по себе является </a:t>
            </a:r>
            <a:r>
              <a:rPr lang="ru-RU" dirty="0" err="1" smtClean="0">
                <a:solidFill>
                  <a:srgbClr val="303030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иммунодефицитным</a:t>
            </a:r>
            <a:r>
              <a:rPr lang="ru-RU" dirty="0" smtClean="0">
                <a:solidFill>
                  <a:srgbClr val="303030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состоянием ей вдвойне необходима помощь в борьбе с ИМП</a:t>
            </a:r>
            <a:endParaRPr lang="ru-RU" dirty="0" smtClean="0"/>
          </a:p>
          <a:p>
            <a:r>
              <a:rPr lang="ru-RU" sz="1200" dirty="0" smtClean="0"/>
              <a:t>обезвоживание матери, снижение артериального давления, анемия и прямое действие бактериальных токсинов могут вызвать НКГМ. </a:t>
            </a:r>
            <a:r>
              <a:rPr lang="ru-RU" sz="1200" dirty="0" err="1" smtClean="0"/>
              <a:t>Яьни</a:t>
            </a:r>
            <a:r>
              <a:rPr lang="ru-RU" sz="1200" dirty="0" smtClean="0"/>
              <a:t> СЙИ </a:t>
            </a:r>
            <a:r>
              <a:rPr lang="ru-RU" sz="1200" dirty="0" err="1" smtClean="0"/>
              <a:t>хомиладорлик</a:t>
            </a:r>
            <a:r>
              <a:rPr lang="ru-RU" sz="1200" dirty="0" smtClean="0"/>
              <a:t> </a:t>
            </a:r>
            <a:r>
              <a:rPr lang="ru-RU" sz="1200" dirty="0" err="1" smtClean="0"/>
              <a:t>даврида</a:t>
            </a:r>
            <a:r>
              <a:rPr lang="ru-RU" sz="1200" dirty="0" smtClean="0"/>
              <a:t> </a:t>
            </a:r>
            <a:r>
              <a:rPr lang="ru-RU" sz="1200" dirty="0" err="1" smtClean="0"/>
              <a:t>хомиладорликнинг</a:t>
            </a:r>
            <a:r>
              <a:rPr lang="ru-RU" sz="1200" dirty="0" smtClean="0"/>
              <a:t> </a:t>
            </a:r>
            <a:r>
              <a:rPr lang="ru-RU" sz="1200" dirty="0" err="1" smtClean="0"/>
              <a:t>нормал</a:t>
            </a:r>
            <a:r>
              <a:rPr lang="ru-RU" sz="1200" dirty="0" smtClean="0"/>
              <a:t> </a:t>
            </a:r>
            <a:r>
              <a:rPr lang="ru-RU" sz="1200" dirty="0" err="1" smtClean="0"/>
              <a:t>кечишини</a:t>
            </a:r>
            <a:r>
              <a:rPr lang="ru-RU" sz="1200" dirty="0" smtClean="0"/>
              <a:t> издан </a:t>
            </a:r>
            <a:r>
              <a:rPr lang="ru-RU" sz="1200" dirty="0" err="1" smtClean="0"/>
              <a:t>чикариши</a:t>
            </a:r>
            <a:r>
              <a:rPr lang="ru-RU" sz="1200" dirty="0" smtClean="0"/>
              <a:t> </a:t>
            </a:r>
            <a:r>
              <a:rPr lang="ru-RU" sz="1200" dirty="0" err="1" smtClean="0"/>
              <a:t>мумкин</a:t>
            </a:r>
            <a:r>
              <a:rPr lang="ru-RU" sz="1200" dirty="0" smtClean="0"/>
              <a:t>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812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Основным компонентом в лечении по праву являются антибиотики!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976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4421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700" dirty="0" smtClean="0"/>
              <a:t>Для бактериальных клеток характерно необычайно высокое внутреннее осмотическое давление. От разрыва их удерживает стенка, прочность которой придает </a:t>
            </a:r>
            <a:r>
              <a:rPr lang="ru-RU" sz="700" dirty="0" err="1" smtClean="0"/>
              <a:t>пептидогликан</a:t>
            </a:r>
            <a:r>
              <a:rPr lang="ru-RU" sz="700" dirty="0" smtClean="0"/>
              <a:t>. </a:t>
            </a:r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7066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Манноза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Моносахариды"/>
              </a:rPr>
              <a:t>моносахарид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 общей формулой C</a:t>
            </a:r>
            <a:r>
              <a:rPr lang="ru-RU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ru-RU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ru-RU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(Изомер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Глюкоза"/>
              </a:rPr>
              <a:t>глюкозы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компонент многих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Полисахариды"/>
              </a:rPr>
              <a:t>полисахаридов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смешанных биополимеров растительного, животного и бактериального происхождения.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462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ED189-DD24-4D1E-9404-1D9601717107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30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577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712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613790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082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29714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0793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2613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0289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71418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5404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217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4196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3760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0639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091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3856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14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2494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31006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951526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6773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86426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7053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3107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9680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237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444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380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39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300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498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631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25436-663B-4407-8E0B-EF0DBA0F2C16}" type="datetimeFigureOut">
              <a:rPr lang="ru-RU" smtClean="0"/>
              <a:pPr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93A4732-9F6D-4AF1-B21F-DB88D4B2EB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351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271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F%D0%BE%D0%BB%D0%B8%D1%81%D0%B0%D1%85%D0%B0%D1%80%D0%B8%D0%B4%D1%8B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8408916" y="5479412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МЕЛКИЙ УРОЛИТИАЗ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187769" y="2733395"/>
            <a:ext cx="2450690" cy="259944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prstClr val="white"/>
                </a:solidFill>
              </a:rPr>
              <a:t>4</a:t>
            </a:r>
            <a:endParaRPr lang="ru-RU" sz="138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08917" y="3204553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КРИСТАЛЛУРИЯХ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08916" y="2071529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ИНФЕКЦИИ МВП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87705" y="4346701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prstClr val="white"/>
                </a:solidFill>
              </a:rPr>
              <a:t>ПРОФИЛАКТИКА МКБ</a:t>
            </a:r>
            <a:endParaRPr lang="ru-RU" sz="1700" b="1" dirty="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70195" y="794940"/>
            <a:ext cx="10935369" cy="857744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53535"/>
              </a:buClr>
              <a:buFont typeface="Wingdings 3" charset="2"/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применения препарата Соверен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stCxn id="4" idx="6"/>
            <a:endCxn id="21" idx="1"/>
          </p:cNvCxnSpPr>
          <p:nvPr/>
        </p:nvCxnSpPr>
        <p:spPr>
          <a:xfrm flipV="1">
            <a:off x="5638459" y="2481250"/>
            <a:ext cx="2770457" cy="15518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6"/>
            <a:endCxn id="3" idx="1"/>
          </p:cNvCxnSpPr>
          <p:nvPr/>
        </p:nvCxnSpPr>
        <p:spPr>
          <a:xfrm flipV="1">
            <a:off x="5638459" y="3614274"/>
            <a:ext cx="2770458" cy="41884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4" idx="6"/>
            <a:endCxn id="23" idx="1"/>
          </p:cNvCxnSpPr>
          <p:nvPr/>
        </p:nvCxnSpPr>
        <p:spPr>
          <a:xfrm>
            <a:off x="5638459" y="4033119"/>
            <a:ext cx="2749246" cy="72330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4" idx="6"/>
            <a:endCxn id="16" idx="1"/>
          </p:cNvCxnSpPr>
          <p:nvPr/>
        </p:nvCxnSpPr>
        <p:spPr>
          <a:xfrm>
            <a:off x="5638459" y="4033119"/>
            <a:ext cx="2770457" cy="185601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337" name="Picture 1" descr="D:\Загрузки хром\OSPanel\domains\localhost\redemimed.kz\images\doctors\large\соверен 2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9029" y="1663429"/>
            <a:ext cx="4876057" cy="4876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5624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3" grpId="0" animBg="1"/>
      <p:bldP spid="21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5733"/>
            <a:ext cx="12209779" cy="5655733"/>
          </a:xfrm>
        </p:spPr>
      </p:pic>
    </p:spTree>
    <p:extLst>
      <p:ext uri="{BB962C8B-B14F-4D97-AF65-F5344CB8AC3E}">
        <p14:creationId xmlns="" xmlns:p14="http://schemas.microsoft.com/office/powerpoint/2010/main" val="3337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88459" y="440141"/>
            <a:ext cx="8915399" cy="2262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Инфекции мочевыводящих путей</a:t>
            </a:r>
            <a:endParaRPr lang="ru-RU" sz="4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13" y="2388475"/>
            <a:ext cx="4453090" cy="3874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17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913" y="419393"/>
            <a:ext cx="9757699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ИМС можно разделить </a:t>
            </a:r>
            <a:r>
              <a:rPr lang="ru-RU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на две группы: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1013" y="2478369"/>
            <a:ext cx="7137862" cy="30461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 нижних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мочевых путей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цистит,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уретрит);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 верхних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мочевых путей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(пиелонефрит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абсцесс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карбункул почки).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35032592"/>
              </p:ext>
            </p:extLst>
          </p:nvPr>
        </p:nvGraphicFramePr>
        <p:xfrm>
          <a:off x="166257" y="1700283"/>
          <a:ext cx="4788131" cy="4602308"/>
        </p:xfrm>
        <a:graphic>
          <a:graphicData uri="http://schemas.openxmlformats.org/presentationml/2006/ole">
            <p:oleObj spid="_x0000_s3081" name="CorelDRAW" r:id="rId3" imgW="2841840" imgH="272664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43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1405" y="273590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30303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</a:t>
            </a:r>
            <a:r>
              <a:rPr lang="ru-RU" dirty="0">
                <a:solidFill>
                  <a:srgbClr val="30303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ИМВП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" y="2082598"/>
            <a:ext cx="3605692" cy="3605692"/>
          </a:xfrm>
        </p:spPr>
      </p:pic>
      <p:sp>
        <p:nvSpPr>
          <p:cNvPr id="3" name="Прямоугольник 2"/>
          <p:cNvSpPr/>
          <p:nvPr/>
        </p:nvSpPr>
        <p:spPr>
          <a:xfrm>
            <a:off x="4321972" y="2893389"/>
            <a:ext cx="7724555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90-95% случаев является кишечная палочка </a:t>
            </a: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endParaRPr lang="ru-RU" sz="44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96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444208"/>
            <a:ext cx="10879748" cy="128089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Основные симптомы инфекций мочевыводящих путей (ИМП):</a:t>
            </a:r>
            <a:b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6234" y="2768020"/>
            <a:ext cx="8915400" cy="1865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Дизурические явления;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интоксикации;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температуры тела;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0" y="1891352"/>
            <a:ext cx="2742477" cy="4067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36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95907"/>
            <a:ext cx="102108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ИМП у беременных увеличивает риск:</a:t>
            </a:r>
            <a:endParaRPr lang="ru-RU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45595" y="3001885"/>
            <a:ext cx="8915400" cy="13517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преждевременных родов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плацентарной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дисфункции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0" y="2128198"/>
            <a:ext cx="4440339" cy="30991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42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95907"/>
            <a:ext cx="102108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ИМП у беременных увеличивает риск:</a:t>
            </a:r>
            <a:endParaRPr lang="ru-RU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6953" y="3287484"/>
            <a:ext cx="7440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353535"/>
              </a:buClr>
              <a:buFont typeface="Wingdings" panose="05000000000000000000" pitchFamily="2" charset="2"/>
              <a:buChar char="§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гипертензивных расстройств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248910"/>
            <a:ext cx="4491990" cy="2785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737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08265"/>
            <a:ext cx="12191999" cy="1525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Основным компонентом лечения ИМП является антибактериальная терапия</a:t>
            </a:r>
            <a:endParaRPr lang="ru-RU"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54" t="29639" r="11247" b="14434"/>
          <a:stretch/>
        </p:blipFill>
        <p:spPr>
          <a:xfrm>
            <a:off x="2535496" y="2722983"/>
            <a:ext cx="7089475" cy="2577991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="" xmlns:p14="http://schemas.microsoft.com/office/powerpoint/2010/main" val="16969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392" y="353177"/>
            <a:ext cx="10648941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Факторы снижающие эффективность антибактериальной терапии 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32"/>
          <a:stretch/>
        </p:blipFill>
        <p:spPr>
          <a:xfrm>
            <a:off x="127750" y="2924752"/>
            <a:ext cx="2868041" cy="267359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112169" y="2242130"/>
            <a:ext cx="9248955" cy="253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3535"/>
              </a:buClr>
              <a:buFont typeface="Wingdings 3" charset="2"/>
              <a:buNone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Увеличение резистентных штаммов микроорганизмов.</a:t>
            </a:r>
          </a:p>
          <a:p>
            <a:pPr marL="0" indent="0">
              <a:buClr>
                <a:srgbClr val="353535"/>
              </a:buClr>
              <a:buFont typeface="Wingdings 3" charset="2"/>
              <a:buNone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антибиотиков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плохого качество.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112169" y="4115959"/>
            <a:ext cx="9248955" cy="253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3535"/>
              </a:buClr>
              <a:buFont typeface="Wingdings 3" charset="2"/>
              <a:buNone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Нарушение кратности приема АБП.</a:t>
            </a:r>
          </a:p>
          <a:p>
            <a:pPr marL="0" indent="0">
              <a:buClr>
                <a:srgbClr val="353535"/>
              </a:buClr>
              <a:buFont typeface="Wingdings 3" charset="2"/>
              <a:buNone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Нарушение продолжительности курса               лечения.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4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647" y="213991"/>
            <a:ext cx="10307781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Как можно безопасно повысить эффективность лечения ИМП?</a:t>
            </a:r>
            <a:endParaRPr lang="ru-RU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190"/>
          <a:stretch/>
        </p:blipFill>
        <p:spPr>
          <a:xfrm>
            <a:off x="143960" y="2613670"/>
            <a:ext cx="3494436" cy="322388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638396" y="2085547"/>
            <a:ext cx="8553604" cy="42801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безопасных способов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 эффективности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антибактериальных препаратов 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 совместное применение антибиотиков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растительными </a:t>
            </a:r>
            <a:r>
              <a:rPr lang="ru-RU" sz="4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уросептиками</a:t>
            </a:r>
            <a:endParaRPr lang="ru-RU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583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64097" y="316942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Кристаллурия</a:t>
            </a:r>
            <a:endParaRPr lang="ru-RU" sz="4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Картинки по запросу КРИСТАЛЛУР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2"/>
          <a:stretch/>
        </p:blipFill>
        <p:spPr bwMode="auto">
          <a:xfrm>
            <a:off x="3308464" y="1396540"/>
            <a:ext cx="5222955" cy="5004260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43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746686" y="5472186"/>
            <a:ext cx="10935369" cy="795610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53535"/>
              </a:buClr>
              <a:buFont typeface="Wingdings 3" charset="2"/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растительный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уросептик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873" name="Picture 1" descr="D:\Загрузки хром\OSPanel\domains\localhost\redemimed.kz\images\doctors\large\соверен 2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093" y="396368"/>
            <a:ext cx="5323496" cy="5323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52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Прямая соединительная линия 79"/>
          <p:cNvCxnSpPr>
            <a:endCxn id="23" idx="2"/>
          </p:cNvCxnSpPr>
          <p:nvPr/>
        </p:nvCxnSpPr>
        <p:spPr>
          <a:xfrm>
            <a:off x="6093098" y="3727830"/>
            <a:ext cx="1591966" cy="2018985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endCxn id="6" idx="2"/>
          </p:cNvCxnSpPr>
          <p:nvPr/>
        </p:nvCxnSpPr>
        <p:spPr>
          <a:xfrm>
            <a:off x="6110695" y="3702526"/>
            <a:ext cx="1574369" cy="663857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569413" y="213220"/>
            <a:ext cx="9213544" cy="461665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СБАЛАНСИРОВАННЫЙ 8 КОМПОНЕНТНЫЙ СОСТАВ:</a:t>
            </a:r>
            <a:endParaRPr lang="ru-RU" sz="2400" dirty="0">
              <a:solidFill>
                <a:prstClr val="white"/>
              </a:solidFill>
            </a:endParaRPr>
          </a:p>
        </p:txBody>
      </p:sp>
      <p:cxnSp>
        <p:nvCxnSpPr>
          <p:cNvPr id="47" name="Прямая соединительная линия 46"/>
          <p:cNvCxnSpPr>
            <a:stCxn id="26" idx="6"/>
          </p:cNvCxnSpPr>
          <p:nvPr/>
        </p:nvCxnSpPr>
        <p:spPr>
          <a:xfrm>
            <a:off x="4657763" y="2983647"/>
            <a:ext cx="1475054" cy="721562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25" idx="6"/>
          </p:cNvCxnSpPr>
          <p:nvPr/>
        </p:nvCxnSpPr>
        <p:spPr>
          <a:xfrm flipV="1">
            <a:off x="4642987" y="3667082"/>
            <a:ext cx="1484026" cy="711288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6105257" y="2980123"/>
            <a:ext cx="1597916" cy="697973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38" y="2324927"/>
            <a:ext cx="1495822" cy="1364617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64" y="3682198"/>
            <a:ext cx="1460538" cy="1368369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22" y="5063380"/>
            <a:ext cx="1415960" cy="1366870"/>
          </a:xfrm>
          <a:prstGeom prst="ellipse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410195" y="2815452"/>
            <a:ext cx="2424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Торичник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красный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410195" y="4176407"/>
            <a:ext cx="887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Болдо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410195" y="5435966"/>
            <a:ext cx="2534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Опунция индийская</a:t>
            </a:r>
            <a:endParaRPr lang="ru-RU" sz="2000" dirty="0"/>
          </a:p>
        </p:txBody>
      </p:sp>
      <p:sp>
        <p:nvSpPr>
          <p:cNvPr id="21" name="Овал 20"/>
          <p:cNvSpPr/>
          <p:nvPr/>
        </p:nvSpPr>
        <p:spPr>
          <a:xfrm>
            <a:off x="7663342" y="2326081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674203" y="3693027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293693" y="587049"/>
            <a:ext cx="20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410195" y="1405288"/>
            <a:ext cx="1852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Хвощ полевой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5" y="5065633"/>
            <a:ext cx="1404512" cy="1364617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787"/>
          <a:stretch/>
        </p:blipFill>
        <p:spPr>
          <a:xfrm>
            <a:off x="3174192" y="3691528"/>
            <a:ext cx="1468794" cy="1368369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9" r="6019" b="10695"/>
          <a:stretch/>
        </p:blipFill>
        <p:spPr>
          <a:xfrm>
            <a:off x="3197225" y="2312067"/>
            <a:ext cx="1460538" cy="1366870"/>
          </a:xfrm>
          <a:prstGeom prst="ellipse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929" y="5435966"/>
            <a:ext cx="2967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Железница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узколистной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063" y="4176407"/>
            <a:ext cx="2493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Розмарин аптечный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25357" y="2817385"/>
            <a:ext cx="2264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Бермудская трава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802" y="1415019"/>
            <a:ext cx="2956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Мелисса лекарственная</a:t>
            </a:r>
            <a:endParaRPr lang="ru-RU" sz="2000" dirty="0"/>
          </a:p>
        </p:txBody>
      </p:sp>
      <p:sp>
        <p:nvSpPr>
          <p:cNvPr id="25" name="Овал 24"/>
          <p:cNvSpPr/>
          <p:nvPr/>
        </p:nvSpPr>
        <p:spPr>
          <a:xfrm>
            <a:off x="3160730" y="3694935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175506" y="2300212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685064" y="5063380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4632104" y="1615074"/>
            <a:ext cx="1493139" cy="2099774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79" y="957212"/>
            <a:ext cx="1446170" cy="1364617"/>
          </a:xfrm>
          <a:prstGeom prst="ellipse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174192" y="931639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4" name="Прямая соединительная линия 73"/>
          <p:cNvCxnSpPr>
            <a:stCxn id="24" idx="6"/>
          </p:cNvCxnSpPr>
          <p:nvPr/>
        </p:nvCxnSpPr>
        <p:spPr>
          <a:xfrm flipV="1">
            <a:off x="4649198" y="3675015"/>
            <a:ext cx="1456059" cy="2070737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3166941" y="5062317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7" name="Прямая соединительная линия 76"/>
          <p:cNvCxnSpPr>
            <a:stCxn id="33" idx="2"/>
          </p:cNvCxnSpPr>
          <p:nvPr/>
        </p:nvCxnSpPr>
        <p:spPr>
          <a:xfrm flipH="1">
            <a:off x="6091328" y="1616777"/>
            <a:ext cx="1593737" cy="2095983"/>
          </a:xfrm>
          <a:prstGeom prst="line">
            <a:avLst/>
          </a:prstGeom>
          <a:ln w="28575">
            <a:solidFill>
              <a:srgbClr val="11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64" y="933342"/>
            <a:ext cx="1482257" cy="1368369"/>
          </a:xfrm>
          <a:prstGeom prst="ellipse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7685065" y="933342"/>
            <a:ext cx="1482257" cy="1366870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8849" name="Picture 1" descr="D:\Загрузки хром\OSPanel\domains\localhost\redemimed.kz\images\doctors\large\соверен 22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49083" y="1692613"/>
            <a:ext cx="3546013" cy="3939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742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1" grpId="0" animBg="1"/>
      <p:bldP spid="22" grpId="0" animBg="1"/>
      <p:bldP spid="31" grpId="0"/>
      <p:bldP spid="32" grpId="0"/>
      <p:bldP spid="15" grpId="0"/>
      <p:bldP spid="16" grpId="0"/>
      <p:bldP spid="17" grpId="0"/>
      <p:bldP spid="18" grpId="0"/>
      <p:bldP spid="25" grpId="0" animBg="1"/>
      <p:bldP spid="26" grpId="0" animBg="1"/>
      <p:bldP spid="23" grpId="0" animBg="1"/>
      <p:bldP spid="27" grpId="0" animBg="1"/>
      <p:bldP spid="24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32" y="2129037"/>
            <a:ext cx="2726485" cy="12434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7592" y="1011622"/>
            <a:ext cx="3674225" cy="83099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pt-sans-narrow"/>
              </a:rPr>
              <a:t>ФЕНИЛКАРБОНОВЫЕ КИСЛОТЫ</a:t>
            </a:r>
            <a:endParaRPr lang="ru-RU" sz="2400" b="1" dirty="0">
              <a:solidFill>
                <a:srgbClr val="FFFFFF"/>
              </a:solidFill>
              <a:latin typeface="pt-sans-narrow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44" y="1675409"/>
            <a:ext cx="2426145" cy="134214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705688" y="1011622"/>
            <a:ext cx="3015258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pt-sans-narrow"/>
              </a:rPr>
              <a:t>ЭФИРНЫЕ МАСЛА</a:t>
            </a:r>
            <a:endParaRPr lang="ru-RU" sz="3200" b="1" dirty="0">
              <a:solidFill>
                <a:srgbClr val="FFFFFF"/>
              </a:solidFill>
              <a:latin typeface="pt-sans-narrow"/>
            </a:endParaRPr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2128058" y="3658905"/>
            <a:ext cx="8412480" cy="1282640"/>
          </a:xfrm>
          <a:prstGeom prst="leftRightArrow">
            <a:avLst>
              <a:gd name="adj1" fmla="val 37038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" descr="D:\Загрузки хром\OSPanel\domains\localhost\redemimed.kz\images\doctors\large\соверен 2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6028" y="457200"/>
            <a:ext cx="5099760" cy="5340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583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87769" y="2733395"/>
            <a:ext cx="2450690" cy="259944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prstClr val="white"/>
                </a:solidFill>
              </a:rPr>
              <a:t>5</a:t>
            </a:r>
            <a:endParaRPr lang="ru-RU" sz="138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08920" y="3014971"/>
            <a:ext cx="3256547" cy="81944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ДИУРЕТИЧЕСКОЕ  </a:t>
            </a:r>
            <a:r>
              <a:rPr lang="ru-RU" b="1" dirty="0">
                <a:solidFill>
                  <a:prstClr val="white"/>
                </a:solidFill>
              </a:rPr>
              <a:t>ДЕЙСТВИЕ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08922" y="2123472"/>
            <a:ext cx="3256547" cy="81944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УРОСЕПТИЧЕСКОЕ  ДЕЙСТВИЕ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408919" y="3901573"/>
            <a:ext cx="3256547" cy="81944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prstClr val="white"/>
                </a:solidFill>
              </a:rPr>
              <a:t>ПРОТИВОВОСПАЛИТЕЛЬНОЕ ДЕЙСТВИЕ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408919" y="4788175"/>
            <a:ext cx="3256547" cy="81944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prstClr val="white"/>
                </a:solidFill>
              </a:rPr>
              <a:t>СПАЗМОЛИТИЧЕСКОЕ ДЕЙСТВИЕ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08918" y="5686448"/>
            <a:ext cx="3256547" cy="81944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ЛИТОКИНЕТИЧЕСКОЕ  </a:t>
            </a:r>
            <a:r>
              <a:rPr lang="ru-RU" b="1" dirty="0">
                <a:solidFill>
                  <a:prstClr val="white"/>
                </a:solidFill>
              </a:rPr>
              <a:t>ДЕЙСТВИЕ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979443" y="1332448"/>
            <a:ext cx="10935369" cy="614353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53535"/>
              </a:buClr>
              <a:buFont typeface="Wingdings 3" charset="2"/>
              <a:buNone/>
            </a:pPr>
            <a:r>
              <a:rPr lang="ru-RU" sz="3200" b="1" dirty="0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растительный </a:t>
            </a:r>
            <a:r>
              <a:rPr lang="ru-RU" sz="3200" b="1" dirty="0" err="1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уросептик</a:t>
            </a:r>
            <a:r>
              <a:rPr lang="ru-RU" sz="3200" b="1" dirty="0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dirty="0" err="1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литокинетик</a:t>
            </a:r>
            <a:r>
              <a:rPr lang="ru-RU" sz="3200" b="1" dirty="0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1107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24" y="238709"/>
            <a:ext cx="5330963" cy="78638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>
            <a:stCxn id="4" idx="6"/>
            <a:endCxn id="21" idx="1"/>
          </p:cNvCxnSpPr>
          <p:nvPr/>
        </p:nvCxnSpPr>
        <p:spPr>
          <a:xfrm flipV="1">
            <a:off x="5638459" y="2533193"/>
            <a:ext cx="2770463" cy="149992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6"/>
            <a:endCxn id="3" idx="1"/>
          </p:cNvCxnSpPr>
          <p:nvPr/>
        </p:nvCxnSpPr>
        <p:spPr>
          <a:xfrm flipV="1">
            <a:off x="5638459" y="3424692"/>
            <a:ext cx="2770461" cy="60842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4" idx="6"/>
            <a:endCxn id="23" idx="1"/>
          </p:cNvCxnSpPr>
          <p:nvPr/>
        </p:nvCxnSpPr>
        <p:spPr>
          <a:xfrm>
            <a:off x="5638459" y="4033119"/>
            <a:ext cx="2770460" cy="2781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4" idx="6"/>
            <a:endCxn id="24" idx="1"/>
          </p:cNvCxnSpPr>
          <p:nvPr/>
        </p:nvCxnSpPr>
        <p:spPr>
          <a:xfrm>
            <a:off x="5638459" y="4033119"/>
            <a:ext cx="2770460" cy="116477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4" idx="6"/>
            <a:endCxn id="9" idx="1"/>
          </p:cNvCxnSpPr>
          <p:nvPr/>
        </p:nvCxnSpPr>
        <p:spPr>
          <a:xfrm>
            <a:off x="5638459" y="4033119"/>
            <a:ext cx="2770459" cy="206305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077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1" grpId="0" animBg="1"/>
      <p:bldP spid="23" grpId="0" animBg="1"/>
      <p:bldP spid="24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2727157" y="-16043"/>
          <a:ext cx="8373980" cy="68383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391"/>
                <a:gridCol w="3539241"/>
                <a:gridCol w="1236720"/>
                <a:gridCol w="797883"/>
                <a:gridCol w="718096"/>
                <a:gridCol w="811181"/>
                <a:gridCol w="900468"/>
              </a:tblGrid>
              <a:tr h="2133601"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Количество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ДИУРЕТИЧЕСКИЙ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УРОСЕПТИЧЕСКИЙ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ПРОТИВОВОСПАЛИТ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СПАЗМОЛИТИЧЕСК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601228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1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Хвощ полевой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570 мг</a:t>
                      </a:r>
                    </a:p>
                    <a:p>
                      <a:pPr algn="l"/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053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2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Торичник красный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330 мг</a:t>
                      </a:r>
                    </a:p>
                    <a:p>
                      <a:pPr algn="l"/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72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3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Болдо листья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280 мг</a:t>
                      </a:r>
                    </a:p>
                    <a:p>
                      <a:pPr algn="l"/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46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4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Опунция цветки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170 мг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</a:tr>
              <a:tr h="529389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5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err="1" smtClean="0"/>
                        <a:t>Железница</a:t>
                      </a:r>
                      <a:r>
                        <a:rPr lang="ru-RU" sz="1800" b="1" dirty="0" smtClean="0"/>
                        <a:t> узколистная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170 мг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1263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6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Розмарин лекарственный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170 мг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7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Бермудская трава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170 мг</a:t>
                      </a:r>
                    </a:p>
                    <a:p>
                      <a:pPr algn="l"/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580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/>
                        <a:t>8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Мелисса лекарственная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170 мг </a:t>
                      </a:r>
                      <a:endParaRPr lang="ru-RU" sz="1400" b="1" dirty="0" smtClean="0"/>
                    </a:p>
                    <a:p>
                      <a:pPr algn="l"/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EE1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5533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894" y="658271"/>
            <a:ext cx="10750166" cy="128089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110759"/>
                </a:solidFill>
                <a:latin typeface="Arial Black" panose="020B0A04020102020204" pitchFamily="34" charset="0"/>
              </a:rPr>
              <a:t>Антимикробные эффекты Соверена</a:t>
            </a:r>
            <a:endParaRPr lang="ru-RU" sz="4000" b="1" dirty="0">
              <a:solidFill>
                <a:srgbClr val="110759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9958" y="2466380"/>
            <a:ext cx="7003878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Уросептическое</a:t>
            </a:r>
            <a:r>
              <a:rPr lang="ru-RU" sz="32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действие </a:t>
            </a:r>
            <a:endParaRPr lang="ru-RU" sz="32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9959" y="3664157"/>
            <a:ext cx="7057006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Антиадгезивное</a:t>
            </a:r>
            <a:r>
              <a:rPr lang="ru-RU" sz="32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действие </a:t>
            </a:r>
            <a:endParaRPr lang="ru-RU" sz="32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9958" y="4909182"/>
            <a:ext cx="7099865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Диуретическое </a:t>
            </a:r>
            <a:r>
              <a:rPr lang="ru-RU" sz="3200" b="1" dirty="0">
                <a:solidFill>
                  <a:prstClr val="white"/>
                </a:solidFill>
                <a:latin typeface="Arial Black" panose="020B0A04020102020204" pitchFamily="34" charset="0"/>
              </a:rPr>
              <a:t>действие  </a:t>
            </a:r>
          </a:p>
        </p:txBody>
      </p:sp>
      <p:sp>
        <p:nvSpPr>
          <p:cNvPr id="10" name="Овал 9"/>
          <p:cNvSpPr/>
          <p:nvPr/>
        </p:nvSpPr>
        <p:spPr>
          <a:xfrm>
            <a:off x="10088056" y="2241134"/>
            <a:ext cx="1051560" cy="96964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1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088057" y="3477258"/>
            <a:ext cx="1051560" cy="96964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2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088057" y="4716744"/>
            <a:ext cx="1051560" cy="96964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3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377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5133" y="2065460"/>
            <a:ext cx="8915400" cy="37776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Эфирные </a:t>
            </a:r>
            <a:r>
              <a:rPr lang="ru-RU" sz="3200" b="1" dirty="0">
                <a:solidFill>
                  <a:srgbClr val="002060"/>
                </a:solidFill>
              </a:rPr>
              <a:t>масла </a:t>
            </a:r>
            <a:r>
              <a:rPr lang="ru-RU" sz="3200" dirty="0" smtClean="0">
                <a:solidFill>
                  <a:srgbClr val="002060"/>
                </a:solidFill>
              </a:rPr>
              <a:t>разрушают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    цитоплазматическую </a:t>
            </a:r>
            <a:r>
              <a:rPr lang="ru-RU" sz="3200" dirty="0">
                <a:solidFill>
                  <a:srgbClr val="002060"/>
                </a:solidFill>
              </a:rPr>
              <a:t>мембрану </a:t>
            </a:r>
            <a:r>
              <a:rPr lang="ru-RU" sz="3200" dirty="0" smtClean="0">
                <a:solidFill>
                  <a:srgbClr val="002060"/>
                </a:solidFill>
              </a:rPr>
              <a:t>         бактерий и уменьшают </a:t>
            </a:r>
            <a:r>
              <a:rPr lang="ru-RU" sz="3200" dirty="0">
                <a:solidFill>
                  <a:srgbClr val="002060"/>
                </a:solidFill>
              </a:rPr>
              <a:t>активность аэробного </a:t>
            </a:r>
            <a:r>
              <a:rPr lang="ru-RU" sz="3200" dirty="0" smtClean="0">
                <a:solidFill>
                  <a:srgbClr val="002060"/>
                </a:solidFill>
              </a:rPr>
              <a:t>дыхания.</a:t>
            </a:r>
          </a:p>
          <a:p>
            <a:r>
              <a:rPr lang="ru-RU" sz="3200" b="1" dirty="0" err="1" smtClean="0">
                <a:solidFill>
                  <a:srgbClr val="002060"/>
                </a:solidFill>
              </a:rPr>
              <a:t>Фенилкарбоновые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кислоты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разрушают клеточные </a:t>
            </a:r>
            <a:r>
              <a:rPr lang="ru-RU" sz="3200" dirty="0">
                <a:solidFill>
                  <a:srgbClr val="002060"/>
                </a:solidFill>
              </a:rPr>
              <a:t>мембраны </a:t>
            </a:r>
            <a:r>
              <a:rPr lang="ru-RU" sz="3200" dirty="0" smtClean="0">
                <a:solidFill>
                  <a:srgbClr val="002060"/>
                </a:solidFill>
              </a:rPr>
              <a:t>бактерий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0" y="2545316"/>
            <a:ext cx="4216399" cy="3162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9630" y="132237"/>
            <a:ext cx="5647170" cy="8949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95383" y="1116037"/>
            <a:ext cx="5306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УРОСЕПТИЧЕСКОЕ ДЕЙСТВИЕ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56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637" b="50372"/>
          <a:stretch/>
        </p:blipFill>
        <p:spPr>
          <a:xfrm>
            <a:off x="804333" y="2822787"/>
            <a:ext cx="2414416" cy="179832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63" r="33574" b="50372"/>
          <a:stretch/>
        </p:blipFill>
        <p:spPr>
          <a:xfrm>
            <a:off x="3538789" y="2822787"/>
            <a:ext cx="2392680" cy="179832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53" t="49629" r="33363" b="1259"/>
          <a:stretch/>
        </p:blipFill>
        <p:spPr>
          <a:xfrm>
            <a:off x="6251509" y="2822787"/>
            <a:ext cx="2423160" cy="179832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37" t="50048" b="1585"/>
          <a:stretch/>
        </p:blipFill>
        <p:spPr>
          <a:xfrm>
            <a:off x="8994709" y="2822787"/>
            <a:ext cx="2414416" cy="179832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967289" y="2716107"/>
            <a:ext cx="382124" cy="3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1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659273" y="2716106"/>
            <a:ext cx="382124" cy="3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2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351257" y="2716105"/>
            <a:ext cx="382124" cy="3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3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043241" y="2716104"/>
            <a:ext cx="382124" cy="3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4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73309" y="1586595"/>
            <a:ext cx="8156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110759"/>
                </a:solidFill>
                <a:latin typeface="Arial Black" panose="020B0A04020102020204" pitchFamily="34" charset="0"/>
              </a:rPr>
              <a:t>УРОСЕПТИЧЕСКОЕ ДЕЙСТВИЕ</a:t>
            </a:r>
            <a:endParaRPr lang="ru-RU" sz="3600" dirty="0">
              <a:solidFill>
                <a:srgbClr val="110759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7433733" y="2021733"/>
            <a:ext cx="1560976" cy="14326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7665643" y="2753300"/>
            <a:ext cx="534214" cy="9153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6839953" y="2753300"/>
            <a:ext cx="1359904" cy="7116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24" y="238709"/>
            <a:ext cx="5330963" cy="786386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5324555" y="5388726"/>
            <a:ext cx="1051560" cy="96964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1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742" y="34652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110759"/>
                </a:solidFill>
                <a:latin typeface="Arial Black" panose="020B0A04020102020204" pitchFamily="34" charset="0"/>
              </a:rPr>
              <a:t>Д-</a:t>
            </a:r>
            <a:r>
              <a:rPr lang="ru-RU" sz="4400" b="1" dirty="0" err="1" smtClean="0">
                <a:solidFill>
                  <a:srgbClr val="110759"/>
                </a:solidFill>
                <a:latin typeface="Arial Black" panose="020B0A04020102020204" pitchFamily="34" charset="0"/>
              </a:rPr>
              <a:t>Манноза</a:t>
            </a:r>
            <a:endParaRPr lang="ru-RU" sz="4400" b="1" dirty="0">
              <a:solidFill>
                <a:srgbClr val="110759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3589"/>
          <a:stretch/>
        </p:blipFill>
        <p:spPr>
          <a:xfrm>
            <a:off x="1698173" y="2098827"/>
            <a:ext cx="1943316" cy="3399952"/>
          </a:xfrm>
        </p:spPr>
      </p:pic>
      <p:sp>
        <p:nvSpPr>
          <p:cNvPr id="3" name="Прямоугольник 2"/>
          <p:cNvSpPr/>
          <p:nvPr/>
        </p:nvSpPr>
        <p:spPr>
          <a:xfrm>
            <a:off x="4212912" y="2398086"/>
            <a:ext cx="6892892" cy="2024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Манноза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компонент </a:t>
            </a:r>
            <a:r>
              <a:rPr lang="ru-RU" sz="3600" dirty="0" smtClean="0">
                <a:solidFill>
                  <a:srgbClr val="11075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Полисахариды"/>
              </a:rPr>
              <a:t>полисахаридов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растительного происхождения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786805" y="5498779"/>
            <a:ext cx="1051560" cy="96964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2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2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79015"/>
            <a:ext cx="11238807" cy="6598081"/>
          </a:xfrm>
        </p:spPr>
      </p:pic>
    </p:spTree>
    <p:extLst>
      <p:ext uri="{BB962C8B-B14F-4D97-AF65-F5344CB8AC3E}">
        <p14:creationId xmlns="" xmlns:p14="http://schemas.microsoft.com/office/powerpoint/2010/main" val="2068399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034" y="45785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Arial Black" panose="020B0A04020102020204" pitchFamily="34" charset="0"/>
              </a:rPr>
              <a:t>Кристаллурия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9735" y="2116975"/>
            <a:ext cx="10374284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В </a:t>
            </a:r>
            <a:r>
              <a:rPr lang="ru-RU" sz="2800" dirty="0">
                <a:solidFill>
                  <a:schemeClr val="tx1"/>
                </a:solidFill>
              </a:rPr>
              <a:t>норме в моче человека присутствуют различные соли, но </a:t>
            </a:r>
            <a:r>
              <a:rPr lang="ru-RU" sz="2800" dirty="0" smtClean="0">
                <a:solidFill>
                  <a:schemeClr val="tx1"/>
                </a:solidFill>
              </a:rPr>
              <a:t>по ряду причин, </a:t>
            </a:r>
            <a:r>
              <a:rPr lang="ru-RU" sz="2800" dirty="0">
                <a:solidFill>
                  <a:schemeClr val="tx1"/>
                </a:solidFill>
              </a:rPr>
              <a:t>они не растворяются. Образуются кристаллы, которые откладываются и оседают на стенках мочевыделительной системы организма. Именно этот процесс приводит к образованию камней в почках</a:t>
            </a:r>
            <a:r>
              <a:rPr lang="ru-RU" sz="2800" dirty="0" smtClean="0">
                <a:solidFill>
                  <a:schemeClr val="tx1"/>
                </a:solidFill>
              </a:rPr>
              <a:t>. 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7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18" r="23361"/>
          <a:stretch/>
        </p:blipFill>
        <p:spPr>
          <a:xfrm>
            <a:off x="804429" y="2223111"/>
            <a:ext cx="2638553" cy="3415506"/>
          </a:xfrm>
        </p:spPr>
      </p:pic>
      <p:sp>
        <p:nvSpPr>
          <p:cNvPr id="8" name="Прямоугольник 7"/>
          <p:cNvSpPr/>
          <p:nvPr/>
        </p:nvSpPr>
        <p:spPr>
          <a:xfrm>
            <a:off x="4044210" y="2520588"/>
            <a:ext cx="6891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Вследствие снижения адгезивной способности микробных клеток, они </a:t>
            </a:r>
            <a:r>
              <a:rPr lang="ru-RU" sz="3200" dirty="0"/>
              <a:t>с током мочи </a:t>
            </a:r>
            <a:r>
              <a:rPr lang="ru-RU" sz="3200" dirty="0" smtClean="0"/>
              <a:t>вымываются из мочевыводящих путей.</a:t>
            </a:r>
            <a:endParaRPr lang="ru-RU" sz="32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01963" y="323209"/>
            <a:ext cx="10411875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ВЫМЫВАНИЕ МИКРОБНЫХ КЛЕТОК ИЗ МОЧЕВЫВОДЯЩИХ ПУТЕЙ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802384" y="5634772"/>
            <a:ext cx="1051560" cy="96964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</a:rPr>
              <a:t>3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76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2" y="1634763"/>
            <a:ext cx="2478505" cy="370054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80313" y="2483644"/>
            <a:ext cx="8911687" cy="24907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КАКАЯ ВЫГОДА НАЛИЧИЯ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У СОВЕРЕНА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УРОСЕПТИЧЕСКОГО ДЕЙСТВИЯ ДЛЯ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ВРАЧА?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4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904" y="65619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ВЫГОДА </a:t>
            </a:r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НАЛИЧИЯ У СОВЕРЕНА </a:t>
            </a: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УРОСЕПТИЧЕСКОГО ДЕЙСТВИЯ</a:t>
            </a: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8441" y="2378606"/>
            <a:ext cx="9980612" cy="216568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эффективность антибактериальной                                 терапии при ИМП и предотвращает колонизацию                      бактерий в МВП.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 количество рецидивов у пациентов.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Предупреждает развитие осложнений при ИМП</a:t>
            </a:r>
          </a:p>
        </p:txBody>
      </p:sp>
    </p:spTree>
    <p:extLst>
      <p:ext uri="{BB962C8B-B14F-4D97-AF65-F5344CB8AC3E}">
        <p14:creationId xmlns="" xmlns:p14="http://schemas.microsoft.com/office/powerpoint/2010/main" val="39809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003" y="1099022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ДИУРЕТИЧЕСКОЕ ДЕЙСТВИЕ</a:t>
            </a:r>
            <a:endParaRPr lang="ru-RU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2909" y="2534652"/>
            <a:ext cx="9945877" cy="2454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222" y="132793"/>
            <a:ext cx="5120445" cy="8114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4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87365791"/>
              </p:ext>
            </p:extLst>
          </p:nvPr>
        </p:nvGraphicFramePr>
        <p:xfrm>
          <a:off x="1290442" y="1094641"/>
          <a:ext cx="9232004" cy="4624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222" y="132793"/>
            <a:ext cx="5120445" cy="8114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2492" y="6087286"/>
            <a:ext cx="10845341" cy="46166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Диуретическое действие Соверена проявляется с первого дня приема препарата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29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2" y="1634763"/>
            <a:ext cx="2478505" cy="370054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32177" y="2483644"/>
            <a:ext cx="8138150" cy="2490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КАКАЯ ВЫГОДА НАЛИЧИЯ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 СОВЕРЕНА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ДИУРЕТИЧЕСКОГО ДЕЙСТВИЯ ДЛЯ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ВРАЧА?</a:t>
            </a: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19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963" y="323209"/>
            <a:ext cx="10411875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ВЫГОДА НАЛИЧИЯ </a:t>
            </a:r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У </a:t>
            </a: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СОВЕРЕНА ДИУРЕТИЧЕСКОГО </a:t>
            </a:r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ДЕЙСТВИЯ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3596" y="2279138"/>
            <a:ext cx="8915400" cy="377762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Диуретическое действие способствует выведению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солей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МВП предотвращая тем самым развитие МКБ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диуретического эффекта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вымыванию микробных клеток из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МВП.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2834819"/>
            <a:ext cx="2781300" cy="17684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17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6363" y="2697290"/>
            <a:ext cx="708869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тонус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гладкомышечных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клеток мочеточника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устраняет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рефлекторные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спазмы                                                  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мочевыводящих путях.</a:t>
            </a: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9630" y="132237"/>
            <a:ext cx="5647170" cy="8949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00247" y="1177743"/>
            <a:ext cx="8060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СПАЗМОЛИТИЧЕСКОЕ ДЕЙСТВИЕ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8" y="1913060"/>
            <a:ext cx="3312438" cy="4741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97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8" y="1878730"/>
            <a:ext cx="2478505" cy="370054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80313" y="2483644"/>
            <a:ext cx="8911687" cy="24907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КАКАЯ ВЫГОДА НАЛИЧИЯ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 СОВЕРЕНА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СПАЗМОЛИТИЧЕСКОГО ДЕЙСТВИЯ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ДЛЯ  ВРАЧА?</a:t>
            </a: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7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544" y="27519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ВЫГОДА НАЛИЧИЯ СПАЗМОЛИТИЧЕСКОГО ДЕЙСТВИЯ У СОВЕРЕНА </a:t>
            </a: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4355" y="2057400"/>
            <a:ext cx="8915400" cy="274320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 болевой синдром в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у пациентов с почечной коликой.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Расслабляя гладкую мускулатуру мочеточников способствует продвижению камня и его  фрагментов в нижние отделы МВП.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2" y="2057400"/>
            <a:ext cx="2413064" cy="34539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60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334" y="2593570"/>
            <a:ext cx="10673339" cy="29593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Инфекционные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мочевыводящих путей;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Изменения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гормонального фона;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Малоподвижный образ жизни;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1644" y="407979"/>
            <a:ext cx="10922721" cy="128089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Внутренние факторы,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приводящие к </a:t>
            </a:r>
            <a:r>
              <a:rPr lang="ru-RU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кристаллурии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54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5" y="2147869"/>
            <a:ext cx="2727310" cy="39502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5623" y="2930069"/>
            <a:ext cx="6827310" cy="2321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 выработку </a:t>
            </a:r>
            <a:r>
              <a:rPr lang="ru-RU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простогландинов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воспаления и </a:t>
            </a:r>
            <a:r>
              <a:rPr lang="ru-RU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лейкотриенов</a:t>
            </a: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9630" y="132237"/>
            <a:ext cx="5647170" cy="8949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1013" y="1170055"/>
            <a:ext cx="9821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ПРОТИВОВОСПАЛИТЕЛЬНОЕ  ДЕЙСТВИЕ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74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2" y="1634763"/>
            <a:ext cx="2478505" cy="3700546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80313" y="2450393"/>
            <a:ext cx="8911687" cy="2490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КАКАЯ ВЫГОДА НАЛИЧИЯ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 СОВЕРЕНА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ПРОТИВОВОСПАЛИТЕЛЬНОГО ДЕЙСТВИЯ </a:t>
            </a:r>
            <a:b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ДЛЯ  ВРАЧА?</a:t>
            </a:r>
            <a:endParaRPr 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7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270" y="319310"/>
            <a:ext cx="10144507" cy="12808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ВЫГОДА НАЛИЧИЯ У СОВЕРЕНА ПРОТИВОВОСПАЛИТЕЛЬНОГО </a:t>
            </a:r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ДЕЙСТВИЯ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989" y="2719638"/>
            <a:ext cx="8133702" cy="17806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с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дизурическими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явлениями уменьшает проявления жжения и боли при мочеиспускание.</a:t>
            </a:r>
          </a:p>
          <a:p>
            <a:pPr marL="0" indent="0">
              <a:buNone/>
            </a:pP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m0-tub-ru.yandex.net/i?id=80a26eb5b4d83b543352276a7b85c698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8" y="1600200"/>
            <a:ext cx="2710325" cy="4019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14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5" y="1913059"/>
            <a:ext cx="3383883" cy="4741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9630" y="132237"/>
            <a:ext cx="5647170" cy="8949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69974" y="1086904"/>
            <a:ext cx="7986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ЛИТОКИНЕТИЧЕСКОЕ ДЕЙСТВИЕ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42810" y="2708925"/>
            <a:ext cx="7727517" cy="284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раслабляя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мышечные волокна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мочеточника и увеличивая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диурез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облегчает отхождение кристаллов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камней из мочевыводящих путей </a:t>
            </a:r>
          </a:p>
        </p:txBody>
      </p:sp>
    </p:spTree>
    <p:extLst>
      <p:ext uri="{BB962C8B-B14F-4D97-AF65-F5344CB8AC3E}">
        <p14:creationId xmlns="" xmlns:p14="http://schemas.microsoft.com/office/powerpoint/2010/main" val="25233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64051379"/>
              </p:ext>
            </p:extLst>
          </p:nvPr>
        </p:nvGraphicFramePr>
        <p:xfrm>
          <a:off x="794699" y="301197"/>
          <a:ext cx="10601873" cy="6007945"/>
        </p:xfrm>
        <a:graphic>
          <a:graphicData uri="http://schemas.openxmlformats.org/presentationml/2006/ole">
            <p:oleObj spid="_x0000_s2060" name="CorelDRAW" r:id="rId4" imgW="4916520" imgH="2780280" progId="">
              <p:embed/>
            </p:oleObj>
          </a:graphicData>
        </a:graphic>
      </p:graphicFrame>
      <p:pic>
        <p:nvPicPr>
          <p:cNvPr id="2061" name="Picture 13" descr="D:\Загрузки хром\OSPanel\domains\localhost\redemimed.kz\images\doctors\large\соверен 2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2322" y="1770433"/>
            <a:ext cx="4192620" cy="4562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63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553" y="3202893"/>
            <a:ext cx="6872487" cy="819442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КРИСТАЛЛУРИЯ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53554" y="2178850"/>
            <a:ext cx="6872486" cy="819442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ИМП (циститы, уретриты и пиелонефрит)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53552" y="5241297"/>
            <a:ext cx="6872488" cy="819442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КАМНИ В МВП ДО 1 СМ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202606" y="1243558"/>
            <a:ext cx="9703797" cy="61435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53535"/>
              </a:buClr>
              <a:buFont typeface="Wingdings 3" charset="2"/>
              <a:buNone/>
            </a:pPr>
            <a:r>
              <a:rPr lang="ru-RU" sz="3200" b="1" dirty="0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ПРИМЕНЕНИЮ:</a:t>
            </a:r>
            <a:endParaRPr lang="ru-RU" sz="3200" b="1" dirty="0">
              <a:solidFill>
                <a:srgbClr val="1107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24" y="238709"/>
            <a:ext cx="5330963" cy="7863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53552" y="4217254"/>
            <a:ext cx="6872488" cy="819442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ПРОФИЛАКТИКА МКБ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8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3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669271" y="2399600"/>
            <a:ext cx="61678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Arial Black" panose="020B0A04020102020204" pitchFamily="34" charset="0"/>
              </a:rPr>
              <a:t>Рекомендуется п</a:t>
            </a:r>
            <a:r>
              <a:rPr lang="ru-RU" sz="36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ринимать                 за 30 минут </a:t>
            </a:r>
            <a:r>
              <a:rPr lang="ru-RU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до </a:t>
            </a:r>
            <a:r>
              <a:rPr lang="ru-RU" sz="36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еды,     </a:t>
            </a:r>
            <a:r>
              <a:rPr lang="ru-RU" sz="3600" b="1" dirty="0" smtClean="0">
                <a:latin typeface="Arial Black" panose="020B0A04020102020204" pitchFamily="34" charset="0"/>
              </a:rPr>
              <a:t>на </a:t>
            </a:r>
            <a:r>
              <a:rPr lang="ru-RU" sz="3600" b="1" dirty="0">
                <a:latin typeface="Arial Black" panose="020B0A04020102020204" pitchFamily="34" charset="0"/>
              </a:rPr>
              <a:t>фоне повышенного потребления жидкости</a:t>
            </a:r>
            <a:r>
              <a:rPr lang="ru-RU" sz="36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ru-RU" sz="3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2" y="2180407"/>
            <a:ext cx="4943455" cy="3300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79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68634489"/>
              </p:ext>
            </p:extLst>
          </p:nvPr>
        </p:nvGraphicFramePr>
        <p:xfrm>
          <a:off x="992827" y="331028"/>
          <a:ext cx="10234862" cy="5552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590"/>
                <a:gridCol w="3371769"/>
                <a:gridCol w="2828503"/>
              </a:tblGrid>
              <a:tr h="73466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Возраст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Дозы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Продолжительность лечения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91578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При инфекциях в мочевыводящих путях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1578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Детям 3-6 лет при ИМП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По 5-10 мл 3 раза в день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10 дней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1578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Детям 7-12 лет при ИМП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По 15 мл 3 раза в день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10 дней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84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Взрослым в </a:t>
                      </a:r>
                      <a:r>
                        <a:rPr lang="ru-RU" b="0" dirty="0" err="1" smtClean="0"/>
                        <a:t>т.ч</a:t>
                      </a:r>
                      <a:r>
                        <a:rPr lang="ru-RU" b="0" dirty="0" smtClean="0"/>
                        <a:t> беременным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По 20 мл 3 раза в день</a:t>
                      </a:r>
                    </a:p>
                    <a:p>
                      <a:pPr algn="just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10 дней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9889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При солях в почках и МКБ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97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Взрослым при солях в мочевыводящих путях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По 20 мл 3 раза в день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20 дней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4859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Взрослым при МКБ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0" dirty="0" smtClean="0"/>
                        <a:t>По 45 мл 3 раза в день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30 дней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356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31" y="0"/>
            <a:ext cx="10310648" cy="6871080"/>
          </a:xfrm>
        </p:spPr>
      </p:pic>
      <p:sp>
        <p:nvSpPr>
          <p:cNvPr id="2" name="Прямоугольник 1"/>
          <p:cNvSpPr/>
          <p:nvPr/>
        </p:nvSpPr>
        <p:spPr>
          <a:xfrm>
            <a:off x="-312117" y="60481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Гидролат </a:t>
            </a:r>
          </a:p>
          <a:p>
            <a:pPr algn="ctr"/>
            <a:endParaRPr lang="ru-RU" sz="3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" y="642426"/>
            <a:ext cx="12191999" cy="167246"/>
          </a:xfrm>
          <a:prstGeom prst="rect">
            <a:avLst/>
          </a:prstGeom>
          <a:solidFill>
            <a:srgbClr val="12E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714332"/>
            <a:ext cx="12191999" cy="167246"/>
          </a:xfrm>
          <a:prstGeom prst="rect">
            <a:avLst/>
          </a:prstGeom>
          <a:solidFill>
            <a:srgbClr val="12E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371" y="1799811"/>
            <a:ext cx="7938077" cy="275938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питьевой раствор </a:t>
            </a:r>
            <a:r>
              <a:rPr lang="ru-RU" sz="36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полученый</a:t>
            </a:r>
            <a:r>
              <a:rPr lang="ru-RU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высокотехнологичным </a:t>
            </a:r>
            <a:r>
              <a:rPr lang="ru-RU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способом при </a:t>
            </a:r>
            <a:r>
              <a:rPr 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котором </a:t>
            </a:r>
            <a:r>
              <a:rPr lang="ru-RU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все активные ингредиенты  </a:t>
            </a:r>
            <a:r>
              <a:rPr 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концентрируются  и сохраняют </a:t>
            </a:r>
            <a:r>
              <a:rPr lang="ru-RU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свои </a:t>
            </a:r>
            <a:r>
              <a:rPr 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полезные свойства.</a:t>
            </a:r>
          </a:p>
          <a:p>
            <a:pPr marL="0" indent="0">
              <a:buNone/>
            </a:pPr>
            <a:endParaRPr lang="ru-RU" sz="3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39129" y="28903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Arial Black" panose="020B0A04020102020204" pitchFamily="34" charset="0"/>
              </a:rPr>
              <a:t>Гидролат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87183" y="2640896"/>
            <a:ext cx="3868189" cy="954107"/>
          </a:xfrm>
          <a:prstGeom prst="rect">
            <a:avLst/>
          </a:prstGeom>
          <a:solidFill>
            <a:srgbClr val="12EE1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Не содержит спирта и сахара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83" y="5142902"/>
            <a:ext cx="1261475" cy="1191661"/>
          </a:xfrm>
          <a:prstGeom prst="ellipse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74" y="5132238"/>
            <a:ext cx="1243831" cy="1218631"/>
          </a:xfrm>
          <a:prstGeom prst="ellips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99" y="5142903"/>
            <a:ext cx="1261014" cy="1217296"/>
          </a:xfrm>
          <a:prstGeom prst="ellipse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7789888" y="5120675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9283114" y="5142903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35002" y="4665183"/>
            <a:ext cx="169582" cy="35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71" y="5146854"/>
            <a:ext cx="1250281" cy="1215290"/>
          </a:xfrm>
          <a:prstGeom prst="ellipse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787"/>
          <a:stretch/>
        </p:blipFill>
        <p:spPr>
          <a:xfrm>
            <a:off x="3340234" y="5185271"/>
            <a:ext cx="1219516" cy="1177453"/>
          </a:xfrm>
          <a:prstGeom prst="ellipse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9" r="6019" b="10695"/>
          <a:stretch/>
        </p:blipFill>
        <p:spPr>
          <a:xfrm>
            <a:off x="1791599" y="5144093"/>
            <a:ext cx="1249604" cy="1217296"/>
          </a:xfrm>
          <a:prstGeom prst="ellipse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326772" y="5147336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769881" y="5132238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0732442" y="5142903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0" y="5144093"/>
            <a:ext cx="1176516" cy="1215290"/>
          </a:xfrm>
          <a:prstGeom prst="ellipse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248113" y="5118767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823460" y="5143785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4" y="5117432"/>
            <a:ext cx="1251986" cy="1218631"/>
          </a:xfrm>
          <a:prstGeom prst="ellipse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6326375" y="5117268"/>
            <a:ext cx="1243834" cy="1217296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8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7019" y="2028304"/>
            <a:ext cx="6550226" cy="43059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жаркий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сухой климат;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жесткой воды;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пищу большого количества белковых продуктов;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алкоголем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1644" y="407979"/>
            <a:ext cx="10922721" cy="128089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Внешние 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факторы,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приводящие к </a:t>
            </a:r>
            <a:r>
              <a:rPr lang="ru-RU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кристаллурии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378055"/>
            <a:ext cx="4313383" cy="28755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42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87769" y="2733395"/>
            <a:ext cx="2450690" cy="259944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prstClr val="white"/>
                </a:solidFill>
              </a:rPr>
              <a:t>4</a:t>
            </a:r>
            <a:endParaRPr lang="ru-RU" sz="13800" b="1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08917" y="3204553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КРИСТАЛЛУРИЯХ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08916" y="2071529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ИНФЕКЦИИ МВП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408917" y="5479412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prstClr val="white"/>
                </a:solidFill>
              </a:rPr>
              <a:t>ПРОФИЛАКТИКА МКБ</a:t>
            </a:r>
            <a:endParaRPr lang="ru-RU" sz="1700" b="1" dirty="0">
              <a:solidFill>
                <a:prstClr val="white"/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86820" y="1117646"/>
            <a:ext cx="10935369" cy="614353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53535"/>
              </a:buClr>
              <a:buFont typeface="Wingdings 3" charset="2"/>
              <a:buNone/>
            </a:pPr>
            <a:r>
              <a:rPr lang="ru-RU" sz="3200" b="1" dirty="0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растительный </a:t>
            </a:r>
            <a:r>
              <a:rPr lang="ru-RU" sz="3200" b="1" dirty="0" err="1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уросептик</a:t>
            </a:r>
            <a:r>
              <a:rPr lang="ru-RU" sz="3200" b="1" dirty="0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dirty="0" err="1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литокинетик</a:t>
            </a:r>
            <a:r>
              <a:rPr lang="ru-RU" sz="3200" b="1" dirty="0" smtClean="0">
                <a:solidFill>
                  <a:srgbClr val="1107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1107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22" y="90297"/>
            <a:ext cx="5330963" cy="78638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>
            <a:stCxn id="4" idx="6"/>
            <a:endCxn id="21" idx="1"/>
          </p:cNvCxnSpPr>
          <p:nvPr/>
        </p:nvCxnSpPr>
        <p:spPr>
          <a:xfrm flipV="1">
            <a:off x="5638459" y="2481250"/>
            <a:ext cx="2770457" cy="15518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6"/>
            <a:endCxn id="3" idx="1"/>
          </p:cNvCxnSpPr>
          <p:nvPr/>
        </p:nvCxnSpPr>
        <p:spPr>
          <a:xfrm flipV="1">
            <a:off x="5638459" y="3614274"/>
            <a:ext cx="2770458" cy="41884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4" idx="6"/>
            <a:endCxn id="23" idx="1"/>
          </p:cNvCxnSpPr>
          <p:nvPr/>
        </p:nvCxnSpPr>
        <p:spPr>
          <a:xfrm>
            <a:off x="5638459" y="4033119"/>
            <a:ext cx="2770458" cy="185601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4" idx="6"/>
          </p:cNvCxnSpPr>
          <p:nvPr/>
        </p:nvCxnSpPr>
        <p:spPr>
          <a:xfrm>
            <a:off x="5638459" y="4033119"/>
            <a:ext cx="2770458" cy="7141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408917" y="4346701"/>
            <a:ext cx="3256547" cy="81944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МЕЛКИЙ УРОЛИТИАЗ</a:t>
            </a:r>
            <a:endParaRPr lang="ru-RU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947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1" grpId="0" animBg="1"/>
      <p:bldP spid="23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75479"/>
            <a:ext cx="11853949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ТАРГЕТНАЯ ГРУППА СПЕЦИАЛИСТОВ</a:t>
            </a:r>
            <a:endParaRPr lang="ru-RU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6538" y="2420092"/>
            <a:ext cx="3514810" cy="6898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ГИНЕКОЛОГИ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766538" y="4697739"/>
            <a:ext cx="3514810" cy="689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3535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ПЕДИАТРЫ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766538" y="3581087"/>
            <a:ext cx="3514810" cy="689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3535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ТЕРАПЕВТЫ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766538" y="1242940"/>
            <a:ext cx="3514810" cy="689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3535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УРОЛОГИ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31" y="4509426"/>
            <a:ext cx="1593075" cy="106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32" y="3477941"/>
            <a:ext cx="1593075" cy="896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20" y="1145180"/>
            <a:ext cx="1585802" cy="8920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33" y="2167595"/>
            <a:ext cx="1593075" cy="1194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20" y="5719251"/>
            <a:ext cx="1610359" cy="100363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2766537" y="5876164"/>
            <a:ext cx="4382420" cy="689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3535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ЭНДОКРИНОЛОГИ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3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7366" y="1752800"/>
            <a:ext cx="9375961" cy="1883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Хвощ полевой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обладает </a:t>
            </a:r>
            <a:r>
              <a:rPr 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сахароснижающим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действием (за счет выведения из организма избытка глюкозы)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3407" y="118833"/>
            <a:ext cx="984327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Гипогликемическое действие Соверена</a:t>
            </a:r>
            <a:endParaRPr lang="ru-RU" sz="4800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6" y="1948177"/>
            <a:ext cx="1990423" cy="1492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6" y="4251636"/>
            <a:ext cx="1984963" cy="1488723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816039" y="3689146"/>
            <a:ext cx="9375961" cy="1883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3535"/>
              </a:buClr>
              <a:buFont typeface="Wingdings 3" charset="2"/>
              <a:buNone/>
            </a:pPr>
            <a:r>
              <a:rPr lang="ru-RU" sz="32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Мелисса лекарственная 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относится к растениям накапливающим хром. Хром способствует формированию оптимальной </a:t>
            </a:r>
            <a:r>
              <a:rPr lang="ru-RU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изоформы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инсулина, способствуя контакту инсулина с рецепторами.</a:t>
            </a:r>
            <a:endParaRPr lang="ru-R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3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5207" y="2333356"/>
            <a:ext cx="5574634" cy="975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Болдо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3807" y="275727"/>
            <a:ext cx="1075859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Седативное действие Соверена</a:t>
            </a:r>
            <a:endParaRPr lang="ru-RU" sz="4800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96" y="4068756"/>
            <a:ext cx="1984963" cy="1488723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4575206" y="4425030"/>
            <a:ext cx="5962201" cy="776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3535"/>
              </a:buClr>
              <a:buFont typeface="Wingdings 3" charset="2"/>
              <a:buNone/>
            </a:pPr>
            <a:r>
              <a:rPr lang="ru-RU" sz="32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Мелисса лекарственная</a:t>
            </a:r>
            <a:endParaRPr lang="ru-R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35" y="1896391"/>
            <a:ext cx="1990423" cy="14928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59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125" y="302377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Технология получения </a:t>
            </a:r>
            <a:r>
              <a:rPr lang="ru-RU" b="1" dirty="0" err="1" smtClean="0">
                <a:solidFill>
                  <a:srgbClr val="002060"/>
                </a:solidFill>
              </a:rPr>
              <a:t>гидролата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0" y="1185333"/>
            <a:ext cx="11023002" cy="5384800"/>
          </a:xfrm>
        </p:spPr>
      </p:pic>
    </p:spTree>
    <p:extLst>
      <p:ext uri="{BB962C8B-B14F-4D97-AF65-F5344CB8AC3E}">
        <p14:creationId xmlns="" xmlns:p14="http://schemas.microsoft.com/office/powerpoint/2010/main" val="18243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506588"/>
            <a:ext cx="11012325" cy="5927463"/>
          </a:xfrm>
        </p:spPr>
      </p:pic>
    </p:spTree>
    <p:extLst>
      <p:ext uri="{BB962C8B-B14F-4D97-AF65-F5344CB8AC3E}">
        <p14:creationId xmlns="" xmlns:p14="http://schemas.microsoft.com/office/powerpoint/2010/main" val="291903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9059" y="0"/>
            <a:ext cx="8911687" cy="128089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346" y="1509490"/>
            <a:ext cx="8915400" cy="3777622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29" y="1000276"/>
            <a:ext cx="10476014" cy="4796050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859" t="9038" r="1003" b="71543"/>
          <a:stretch/>
        </p:blipFill>
        <p:spPr>
          <a:xfrm>
            <a:off x="1394430" y="3829355"/>
            <a:ext cx="10076315" cy="1457757"/>
          </a:xfrm>
          <a:prstGeom prst="rect">
            <a:avLst/>
          </a:prstGeom>
          <a:ln>
            <a:noFill/>
          </a:ln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859" t="9038" r="1003" b="71543"/>
          <a:stretch/>
        </p:blipFill>
        <p:spPr>
          <a:xfrm>
            <a:off x="1203879" y="1072727"/>
            <a:ext cx="2590258" cy="7973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30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065" y="25835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Мочекаменная болезнь</a:t>
            </a:r>
            <a:endParaRPr lang="ru-RU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40" y="1767840"/>
            <a:ext cx="8933412" cy="4466706"/>
          </a:xfrm>
        </p:spPr>
      </p:pic>
    </p:spTree>
    <p:extLst>
      <p:ext uri="{BB962C8B-B14F-4D97-AF65-F5344CB8AC3E}">
        <p14:creationId xmlns="" xmlns:p14="http://schemas.microsoft.com/office/powerpoint/2010/main" val="32700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87" y="241725"/>
            <a:ext cx="8298541" cy="6230290"/>
          </a:xfrm>
        </p:spPr>
      </p:pic>
    </p:spTree>
    <p:extLst>
      <p:ext uri="{BB962C8B-B14F-4D97-AF65-F5344CB8AC3E}">
        <p14:creationId xmlns="" xmlns:p14="http://schemas.microsoft.com/office/powerpoint/2010/main" val="19429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3464" y="293730"/>
            <a:ext cx="2687471" cy="962527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ДУВЛ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9497" y="1256257"/>
            <a:ext cx="9915565" cy="112628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 ударно-волновая </a:t>
            </a:r>
            <a:r>
              <a:rPr lang="ru-RU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литотрипсия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Картинки по запросу ДУВ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93" y="2347416"/>
            <a:ext cx="6205614" cy="4133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99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2_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3998</TotalTime>
  <Words>873</Words>
  <Application>Microsoft Office PowerPoint</Application>
  <PresentationFormat>Произвольный</PresentationFormat>
  <Paragraphs>234</Paragraphs>
  <Slides>55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8" baseType="lpstr">
      <vt:lpstr>Легкий дым</vt:lpstr>
      <vt:lpstr>2_Легкий дым</vt:lpstr>
      <vt:lpstr>CorelDRAW</vt:lpstr>
      <vt:lpstr>Слайд 1</vt:lpstr>
      <vt:lpstr>Кристаллурия</vt:lpstr>
      <vt:lpstr>Кристаллурия</vt:lpstr>
      <vt:lpstr>Внутренние факторы, приводящие к кристаллурии: </vt:lpstr>
      <vt:lpstr>Внешние факторы, приводящие к кристаллурии: </vt:lpstr>
      <vt:lpstr>Слайд 6</vt:lpstr>
      <vt:lpstr>Мочекаменная болезнь</vt:lpstr>
      <vt:lpstr>Слайд 8</vt:lpstr>
      <vt:lpstr>ДУВЛ</vt:lpstr>
      <vt:lpstr>Слайд 10</vt:lpstr>
      <vt:lpstr>Слайд 11</vt:lpstr>
      <vt:lpstr>ИМС можно разделить на две группы:</vt:lpstr>
      <vt:lpstr>Возбудитель ИМВП</vt:lpstr>
      <vt:lpstr>Основные симптомы инфекций мочевыводящих путей (ИМП): </vt:lpstr>
      <vt:lpstr>ИМП у беременных увеличивает риск:</vt:lpstr>
      <vt:lpstr>ИМП у беременных увеличивает риск:</vt:lpstr>
      <vt:lpstr>Слайд 17</vt:lpstr>
      <vt:lpstr>Факторы снижающие эффективность антибактериальной терапии </vt:lpstr>
      <vt:lpstr>Как можно безопасно повысить эффективность лечения ИМП?</vt:lpstr>
      <vt:lpstr>Слайд 20</vt:lpstr>
      <vt:lpstr>Слайд 21</vt:lpstr>
      <vt:lpstr>Слайд 22</vt:lpstr>
      <vt:lpstr>Слайд 23</vt:lpstr>
      <vt:lpstr>Слайд 24</vt:lpstr>
      <vt:lpstr>Антимикробные эффекты Соверена</vt:lpstr>
      <vt:lpstr>Слайд 26</vt:lpstr>
      <vt:lpstr>Слайд 27</vt:lpstr>
      <vt:lpstr>Д-Манноза</vt:lpstr>
      <vt:lpstr>Слайд 29</vt:lpstr>
      <vt:lpstr>ВЫМЫВАНИЕ МИКРОБНЫХ КЛЕТОК ИЗ МОЧЕВЫВОДЯЩИХ ПУТЕЙ</vt:lpstr>
      <vt:lpstr>КАКАЯ ВЫГОДА НАЛИЧИЯ  У СОВЕРЕНА  УРОСЕПТИЧЕСКОГО ДЕЙСТВИЯ ДЛЯ  ВРАЧА?</vt:lpstr>
      <vt:lpstr>ВЫГОДА НАЛИЧИЯ У СОВЕРЕНА УРОСЕПТИЧЕСКОГО ДЕЙСТВИЯ</vt:lpstr>
      <vt:lpstr>ДИУРЕТИЧЕСКОЕ ДЕЙСТВИЕ</vt:lpstr>
      <vt:lpstr>Слайд 34</vt:lpstr>
      <vt:lpstr>КАКАЯ ВЫГОДА НАЛИЧИЯ  У СОВЕРЕНА  ДИУРЕТИЧЕСКОГО ДЕЙСТВИЯ ДЛЯ  ВРАЧА?</vt:lpstr>
      <vt:lpstr>ВЫГОДА НАЛИЧИЯ У СОВЕРЕНА ДИУРЕТИЧЕСКОГО ДЕЙСТВИЯ</vt:lpstr>
      <vt:lpstr>Слайд 37</vt:lpstr>
      <vt:lpstr>КАКАЯ ВЫГОДА НАЛИЧИЯ  У СОВЕРЕНА  СПАЗМОЛИТИЧЕСКОГО ДЕЙСТВИЯ  ДЛЯ  ВРАЧА?</vt:lpstr>
      <vt:lpstr>ВЫГОДА НАЛИЧИЯ СПАЗМОЛИТИЧЕСКОГО ДЕЙСТВИЯ У СОВЕРЕНА </vt:lpstr>
      <vt:lpstr>Слайд 40</vt:lpstr>
      <vt:lpstr>КАКАЯ ВЫГОДА НАЛИЧИЯ  У СОВЕРЕНА  ПРОТИВОВОСПАЛИТЕЛЬНОГО ДЕЙСТВИЯ  ДЛЯ  ВРАЧА?</vt:lpstr>
      <vt:lpstr>ВЫГОДА НАЛИЧИЯ У СОВЕРЕНА ПРОТИВОВОСПАЛИТЕЛЬНОГО ДЕЙСТВИЯ</vt:lpstr>
      <vt:lpstr>Слайд 43</vt:lpstr>
      <vt:lpstr>Слайд 44</vt:lpstr>
      <vt:lpstr>Слайд 45</vt:lpstr>
      <vt:lpstr>Слайд 46</vt:lpstr>
      <vt:lpstr>Слайд 47</vt:lpstr>
      <vt:lpstr>Слайд 48</vt:lpstr>
      <vt:lpstr>Гидролат</vt:lpstr>
      <vt:lpstr>Слайд 50</vt:lpstr>
      <vt:lpstr>ТАРГЕТНАЯ ГРУППА СПЕЦИАЛИСТОВ</vt:lpstr>
      <vt:lpstr>Гипогликемическое действие Соверена</vt:lpstr>
      <vt:lpstr>Седативное действие Соверена</vt:lpstr>
      <vt:lpstr>Технология получения гидролата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danar</cp:lastModifiedBy>
  <cp:revision>215</cp:revision>
  <dcterms:created xsi:type="dcterms:W3CDTF">2017-01-06T06:24:56Z</dcterms:created>
  <dcterms:modified xsi:type="dcterms:W3CDTF">2020-01-04T21:45:27Z</dcterms:modified>
</cp:coreProperties>
</file>